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4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70" r:id="rId12"/>
    <p:sldId id="267" r:id="rId13"/>
    <p:sldId id="272" r:id="rId14"/>
    <p:sldId id="268" r:id="rId15"/>
    <p:sldId id="269" r:id="rId16"/>
    <p:sldId id="266" r:id="rId17"/>
    <p:sldId id="271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129" autoAdjust="0"/>
    <p:restoredTop sz="94660"/>
  </p:normalViewPr>
  <p:slideViewPr>
    <p:cSldViewPr snapToGrid="0">
      <p:cViewPr>
        <p:scale>
          <a:sx n="75" d="100"/>
          <a:sy n="75" d="100"/>
        </p:scale>
        <p:origin x="1152" y="2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DDA57-19D0-4F1C-A565-A51F32EAB147}" type="datetimeFigureOut">
              <a:rPr lang="bg-BG" smtClean="0"/>
              <a:t>25.5.2023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D8FC5-C0AE-4F8B-A9B8-81CB49B5151D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1868223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DDA57-19D0-4F1C-A565-A51F32EAB147}" type="datetimeFigureOut">
              <a:rPr lang="bg-BG" smtClean="0"/>
              <a:t>25.5.2023 г.</a:t>
            </a:fld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D8FC5-C0AE-4F8B-A9B8-81CB49B5151D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3582839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DDA57-19D0-4F1C-A565-A51F32EAB147}" type="datetimeFigureOut">
              <a:rPr lang="bg-BG" smtClean="0"/>
              <a:t>25.5.2023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D8FC5-C0AE-4F8B-A9B8-81CB49B5151D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9744971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DDA57-19D0-4F1C-A565-A51F32EAB147}" type="datetimeFigureOut">
              <a:rPr lang="bg-BG" smtClean="0"/>
              <a:t>25.5.2023 г.</a:t>
            </a:fld>
            <a:endParaRPr lang="bg-BG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D8FC5-C0AE-4F8B-A9B8-81CB49B5151D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5496540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DDA57-19D0-4F1C-A565-A51F32EAB147}" type="datetimeFigureOut">
              <a:rPr lang="bg-BG" smtClean="0"/>
              <a:t>25.5.2023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D8FC5-C0AE-4F8B-A9B8-81CB49B5151D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9308621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DDA57-19D0-4F1C-A565-A51F32EAB147}" type="datetimeFigureOut">
              <a:rPr lang="bg-BG" smtClean="0"/>
              <a:t>25.5.2023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D8FC5-C0AE-4F8B-A9B8-81CB49B5151D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6084091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DDA57-19D0-4F1C-A565-A51F32EAB147}" type="datetimeFigureOut">
              <a:rPr lang="bg-BG" smtClean="0"/>
              <a:t>25.5.2023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D8FC5-C0AE-4F8B-A9B8-81CB49B5151D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5280149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DDA57-19D0-4F1C-A565-A51F32EAB147}" type="datetimeFigureOut">
              <a:rPr lang="bg-BG" smtClean="0"/>
              <a:t>25.5.2023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D8FC5-C0AE-4F8B-A9B8-81CB49B5151D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9206321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DDA57-19D0-4F1C-A565-A51F32EAB147}" type="datetimeFigureOut">
              <a:rPr lang="bg-BG" smtClean="0"/>
              <a:t>25.5.2023 г.</a:t>
            </a:fld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D8FC5-C0AE-4F8B-A9B8-81CB49B5151D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8699954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DDA57-19D0-4F1C-A565-A51F32EAB147}" type="datetimeFigureOut">
              <a:rPr lang="bg-BG" smtClean="0"/>
              <a:t>25.5.2023 г.</a:t>
            </a:fld>
            <a:endParaRPr lang="bg-BG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D8FC5-C0AE-4F8B-A9B8-81CB49B5151D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557928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DDA57-19D0-4F1C-A565-A51F32EAB147}" type="datetimeFigureOut">
              <a:rPr lang="bg-BG" smtClean="0"/>
              <a:t>25.5.2023 г.</a:t>
            </a:fld>
            <a:endParaRPr lang="bg-B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D8FC5-C0AE-4F8B-A9B8-81CB49B5151D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0221642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DDA57-19D0-4F1C-A565-A51F32EAB147}" type="datetimeFigureOut">
              <a:rPr lang="bg-BG" smtClean="0"/>
              <a:t>25.5.2023 г.</a:t>
            </a:fld>
            <a:endParaRPr lang="bg-BG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D8FC5-C0AE-4F8B-A9B8-81CB49B5151D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2963713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DDA57-19D0-4F1C-A565-A51F32EAB147}" type="datetimeFigureOut">
              <a:rPr lang="bg-BG" smtClean="0"/>
              <a:t>25.5.2023 г.</a:t>
            </a:fld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D8FC5-C0AE-4F8B-A9B8-81CB49B5151D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1507849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0CDDDA57-19D0-4F1C-A565-A51F32EAB147}" type="datetimeFigureOut">
              <a:rPr lang="bg-BG" smtClean="0"/>
              <a:t>25.5.2023 г.</a:t>
            </a:fld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9A4D8FC5-C0AE-4F8B-A9B8-81CB49B5151D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2503180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bg-B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CDDDA57-19D0-4F1C-A565-A51F32EAB147}" type="datetimeFigureOut">
              <a:rPr lang="bg-BG" smtClean="0"/>
              <a:t>25.5.2023 г.</a:t>
            </a:fld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9A4D8FC5-C0AE-4F8B-A9B8-81CB49B5151D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1909331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  <p:sldLayoutId id="2147483728" r:id="rId14"/>
  </p:sldLayoutIdLst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bg-BG" dirty="0"/>
              <a:t>Система за търсене на автомобили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74326" y="6315320"/>
            <a:ext cx="6403601" cy="434974"/>
          </a:xfrm>
        </p:spPr>
        <p:txBody>
          <a:bodyPr/>
          <a:lstStyle/>
          <a:p>
            <a:r>
              <a:rPr lang="bg-BG" dirty="0" smtClean="0"/>
              <a:t>Калоян Петров, Мартин Владимиров, Атанас Димов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6560344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0552" y="2042161"/>
            <a:ext cx="10554574" cy="4526280"/>
          </a:xfrm>
        </p:spPr>
        <p:txBody>
          <a:bodyPr>
            <a:normAutofit fontScale="92500" lnSpcReduction="20000"/>
          </a:bodyPr>
          <a:lstStyle/>
          <a:p>
            <a:r>
              <a:rPr lang="bg-BG" sz="2100" b="1" dirty="0" err="1" smtClean="0"/>
              <a:t>Front-end</a:t>
            </a:r>
            <a:r>
              <a:rPr lang="bg-BG" sz="2100" b="1" dirty="0"/>
              <a:t>:</a:t>
            </a:r>
          </a:p>
          <a:p>
            <a:pPr lvl="0"/>
            <a:r>
              <a:rPr lang="bg-BG" dirty="0"/>
              <a:t>HTML (</a:t>
            </a:r>
            <a:r>
              <a:rPr lang="bg-BG" dirty="0" err="1"/>
              <a:t>HyperText</a:t>
            </a:r>
            <a:r>
              <a:rPr lang="bg-BG" dirty="0"/>
              <a:t> </a:t>
            </a:r>
            <a:r>
              <a:rPr lang="bg-BG" dirty="0" err="1"/>
              <a:t>Markup</a:t>
            </a:r>
            <a:r>
              <a:rPr lang="bg-BG" dirty="0"/>
              <a:t> </a:t>
            </a:r>
            <a:r>
              <a:rPr lang="bg-BG" dirty="0" err="1"/>
              <a:t>Language</a:t>
            </a:r>
            <a:r>
              <a:rPr lang="bg-BG" dirty="0"/>
              <a:t>): Използва се за създаване на структура и семантика на уеб страниците.</a:t>
            </a:r>
          </a:p>
          <a:p>
            <a:pPr lvl="0"/>
            <a:r>
              <a:rPr lang="bg-BG" dirty="0"/>
              <a:t>CSS (</a:t>
            </a:r>
            <a:r>
              <a:rPr lang="bg-BG" dirty="0" err="1"/>
              <a:t>Cascading</a:t>
            </a:r>
            <a:r>
              <a:rPr lang="bg-BG" dirty="0"/>
              <a:t> </a:t>
            </a:r>
            <a:r>
              <a:rPr lang="bg-BG" dirty="0" err="1"/>
              <a:t>Style</a:t>
            </a:r>
            <a:r>
              <a:rPr lang="bg-BG" dirty="0"/>
              <a:t> </a:t>
            </a:r>
            <a:r>
              <a:rPr lang="bg-BG" dirty="0" err="1"/>
              <a:t>Sheets</a:t>
            </a:r>
            <a:r>
              <a:rPr lang="bg-BG" dirty="0"/>
              <a:t>): Използва се за стилизиране и визуално оформление на уеб страници.</a:t>
            </a:r>
          </a:p>
          <a:p>
            <a:pPr lvl="0"/>
            <a:r>
              <a:rPr lang="bg-BG" dirty="0" err="1"/>
              <a:t>jQuery</a:t>
            </a:r>
            <a:r>
              <a:rPr lang="bg-BG" dirty="0"/>
              <a:t>: </a:t>
            </a:r>
            <a:r>
              <a:rPr lang="bg-BG" dirty="0" err="1"/>
              <a:t>JavaScript</a:t>
            </a:r>
            <a:r>
              <a:rPr lang="bg-BG" dirty="0"/>
              <a:t> библиотека, която предоставя множество функции и методи за улесняване на манипулациите с DOM елементите и обработка на събития.</a:t>
            </a:r>
          </a:p>
          <a:p>
            <a:pPr lvl="0"/>
            <a:r>
              <a:rPr lang="bg-BG" dirty="0" err="1"/>
              <a:t>Visual</a:t>
            </a:r>
            <a:r>
              <a:rPr lang="bg-BG" dirty="0"/>
              <a:t> </a:t>
            </a:r>
            <a:r>
              <a:rPr lang="bg-BG" dirty="0" err="1"/>
              <a:t>Studio</a:t>
            </a:r>
            <a:r>
              <a:rPr lang="bg-BG" dirty="0"/>
              <a:t> </a:t>
            </a:r>
            <a:r>
              <a:rPr lang="bg-BG" dirty="0" err="1"/>
              <a:t>Code</a:t>
            </a:r>
            <a:r>
              <a:rPr lang="bg-BG" dirty="0"/>
              <a:t> (VS </a:t>
            </a:r>
            <a:r>
              <a:rPr lang="bg-BG" dirty="0" err="1"/>
              <a:t>Code</a:t>
            </a:r>
            <a:r>
              <a:rPr lang="bg-BG" dirty="0"/>
              <a:t>): Лека и мощна IDE, която предоставя инструменти за разработка на уеб приложения, включително поддръжка на HTML, CSS и </a:t>
            </a:r>
            <a:r>
              <a:rPr lang="bg-BG" dirty="0" err="1"/>
              <a:t>JavaScript</a:t>
            </a:r>
            <a:r>
              <a:rPr lang="bg-BG" dirty="0"/>
              <a:t>.</a:t>
            </a:r>
          </a:p>
          <a:p>
            <a:r>
              <a:rPr lang="bg-BG" sz="2100" b="1" dirty="0" err="1"/>
              <a:t>Back-end</a:t>
            </a:r>
            <a:r>
              <a:rPr lang="bg-BG" sz="2100" b="1" dirty="0"/>
              <a:t>:</a:t>
            </a:r>
          </a:p>
          <a:p>
            <a:pPr lvl="0"/>
            <a:r>
              <a:rPr lang="bg-BG" dirty="0"/>
              <a:t>PHP: Скриптов език за уеб разработка, който се използва за създаване на динамични уеб страници и уеб приложения.</a:t>
            </a:r>
          </a:p>
          <a:p>
            <a:pPr lvl="0"/>
            <a:r>
              <a:rPr lang="bg-BG" dirty="0" err="1"/>
              <a:t>MySQL</a:t>
            </a:r>
            <a:r>
              <a:rPr lang="bg-BG" dirty="0"/>
              <a:t>: Релационна база данни, която се използва за съхранение и управление на данните на приложението.</a:t>
            </a:r>
          </a:p>
          <a:p>
            <a:pPr lvl="0"/>
            <a:r>
              <a:rPr lang="bg-BG" dirty="0" err="1"/>
              <a:t>Visual</a:t>
            </a:r>
            <a:r>
              <a:rPr lang="bg-BG" dirty="0"/>
              <a:t> </a:t>
            </a:r>
            <a:r>
              <a:rPr lang="bg-BG" dirty="0" err="1"/>
              <a:t>Studio</a:t>
            </a:r>
            <a:r>
              <a:rPr lang="bg-BG" dirty="0"/>
              <a:t> </a:t>
            </a:r>
            <a:r>
              <a:rPr lang="bg-BG" dirty="0" err="1"/>
              <a:t>Code</a:t>
            </a:r>
            <a:r>
              <a:rPr lang="bg-BG" dirty="0"/>
              <a:t> (VS </a:t>
            </a:r>
            <a:r>
              <a:rPr lang="bg-BG" dirty="0" err="1"/>
              <a:t>Code</a:t>
            </a:r>
            <a:r>
              <a:rPr lang="bg-BG" dirty="0"/>
              <a:t>): Предоставя удобна среда за разработка на PHP и интеграция с </a:t>
            </a:r>
            <a:r>
              <a:rPr lang="bg-BG" dirty="0" err="1"/>
              <a:t>MySQL</a:t>
            </a:r>
            <a:r>
              <a:rPr lang="bg-BG" dirty="0"/>
              <a:t> бази данни.</a:t>
            </a:r>
          </a:p>
        </p:txBody>
      </p:sp>
    </p:spTree>
    <p:extLst>
      <p:ext uri="{BB962C8B-B14F-4D97-AF65-F5344CB8AC3E}">
        <p14:creationId xmlns:p14="http://schemas.microsoft.com/office/powerpoint/2010/main" val="26357568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Таблици в базата данни</a:t>
            </a:r>
            <a:endParaRPr lang="bg-BG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035" y="3306618"/>
            <a:ext cx="4295546" cy="2192627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0466" y="3306618"/>
            <a:ext cx="3711534" cy="80927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5886" y="3306618"/>
            <a:ext cx="3471387" cy="80927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876800" y="2974109"/>
            <a:ext cx="32234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1400" dirty="0" smtClean="0"/>
              <a:t>Добавяне на снимка към обява</a:t>
            </a:r>
            <a:endParaRPr lang="bg-BG" sz="1400" dirty="0"/>
          </a:p>
        </p:txBody>
      </p:sp>
      <p:sp>
        <p:nvSpPr>
          <p:cNvPr id="8" name="TextBox 7"/>
          <p:cNvSpPr txBox="1"/>
          <p:nvPr/>
        </p:nvSpPr>
        <p:spPr>
          <a:xfrm>
            <a:off x="424873" y="2937164"/>
            <a:ext cx="3768436" cy="369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dirty="0" smtClean="0"/>
              <a:t>Добавяне на автомобил</a:t>
            </a:r>
            <a:endParaRPr lang="bg-BG" dirty="0"/>
          </a:p>
        </p:txBody>
      </p:sp>
      <p:sp>
        <p:nvSpPr>
          <p:cNvPr id="9" name="TextBox 8"/>
          <p:cNvSpPr txBox="1"/>
          <p:nvPr/>
        </p:nvSpPr>
        <p:spPr>
          <a:xfrm>
            <a:off x="8913091" y="2937164"/>
            <a:ext cx="26323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1400" dirty="0" smtClean="0"/>
              <a:t>Добавяне на потребител</a:t>
            </a:r>
            <a:endParaRPr lang="bg-BG" sz="1400" dirty="0"/>
          </a:p>
        </p:txBody>
      </p:sp>
    </p:spTree>
    <p:extLst>
      <p:ext uri="{BB962C8B-B14F-4D97-AF65-F5344CB8AC3E}">
        <p14:creationId xmlns:p14="http://schemas.microsoft.com/office/powerpoint/2010/main" val="34954804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PERT </a:t>
            </a:r>
            <a:r>
              <a:rPr lang="bg-BG" dirty="0" smtClean="0"/>
              <a:t>анализи и диаграми</a:t>
            </a:r>
            <a:endParaRPr lang="bg-BG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79" y="1899227"/>
            <a:ext cx="4421405" cy="403051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84" b="15914"/>
          <a:stretch/>
        </p:blipFill>
        <p:spPr>
          <a:xfrm>
            <a:off x="5690729" y="1955126"/>
            <a:ext cx="3775659" cy="26046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375" b="10665"/>
          <a:stretch/>
        </p:blipFill>
        <p:spPr>
          <a:xfrm>
            <a:off x="9679556" y="1955125"/>
            <a:ext cx="2120732" cy="397461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766" b="32969"/>
          <a:stretch/>
        </p:blipFill>
        <p:spPr>
          <a:xfrm>
            <a:off x="5690729" y="4626239"/>
            <a:ext cx="3775659" cy="1303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2746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Оценка на риска</a:t>
            </a:r>
            <a:endParaRPr lang="bg-BG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00" y="1911929"/>
            <a:ext cx="10571997" cy="1828800"/>
          </a:xfrm>
        </p:spPr>
      </p:pic>
      <p:pic>
        <p:nvPicPr>
          <p:cNvPr id="1036" name="Picture 12" descr="Risk PNGs for Free Download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586480"/>
            <a:ext cx="3169920" cy="3169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3d illustration of Business risk concept. businessman ...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5175" y="2665596"/>
            <a:ext cx="6875145" cy="4583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07026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5769" y="-218342"/>
            <a:ext cx="10571998" cy="970450"/>
          </a:xfrm>
        </p:spPr>
        <p:txBody>
          <a:bodyPr/>
          <a:lstStyle/>
          <a:p>
            <a:r>
              <a:rPr lang="bg-BG" dirty="0" smtClean="0"/>
              <a:t>Функционалности</a:t>
            </a:r>
            <a:endParaRPr lang="bg-BG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763" y="1911490"/>
            <a:ext cx="2944144" cy="2318765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763" y="4230255"/>
            <a:ext cx="2940732" cy="245225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8218" y="1911490"/>
            <a:ext cx="4151462" cy="325811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9403" y="1911490"/>
            <a:ext cx="4184924" cy="325811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49874" y="1265159"/>
            <a:ext cx="18565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dirty="0" smtClean="0"/>
              <a:t>Добавяне на автомобил</a:t>
            </a:r>
            <a:endParaRPr lang="bg-BG" dirty="0"/>
          </a:p>
        </p:txBody>
      </p:sp>
      <p:sp>
        <p:nvSpPr>
          <p:cNvPr id="9" name="TextBox 8"/>
          <p:cNvSpPr txBox="1"/>
          <p:nvPr/>
        </p:nvSpPr>
        <p:spPr>
          <a:xfrm>
            <a:off x="3862703" y="1265159"/>
            <a:ext cx="32424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dirty="0" smtClean="0"/>
              <a:t>Начална страница без приложен филтър</a:t>
            </a:r>
            <a:endParaRPr lang="bg-BG" dirty="0"/>
          </a:p>
        </p:txBody>
      </p:sp>
      <p:sp>
        <p:nvSpPr>
          <p:cNvPr id="10" name="TextBox 9"/>
          <p:cNvSpPr txBox="1"/>
          <p:nvPr/>
        </p:nvSpPr>
        <p:spPr>
          <a:xfrm>
            <a:off x="8361514" y="1265159"/>
            <a:ext cx="31008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dirty="0" smtClean="0"/>
              <a:t>Търсене на автомобил чрез филтър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0585187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098" y="2269770"/>
            <a:ext cx="3329940" cy="173926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" t="80499" r="1126"/>
          <a:stretch/>
        </p:blipFill>
        <p:spPr>
          <a:xfrm>
            <a:off x="346710" y="4255907"/>
            <a:ext cx="3329940" cy="43804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710" y="5013142"/>
            <a:ext cx="3369140" cy="160114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66310" y="1893400"/>
            <a:ext cx="3329940" cy="338554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bg-BG" sz="1600" dirty="0" smtClean="0"/>
              <a:t>Страница на автомобил</a:t>
            </a:r>
            <a:endParaRPr lang="bg-BG" sz="1600" dirty="0"/>
          </a:p>
        </p:txBody>
      </p:sp>
      <p:sp>
        <p:nvSpPr>
          <p:cNvPr id="8" name="TextBox 7"/>
          <p:cNvSpPr txBox="1"/>
          <p:nvPr/>
        </p:nvSpPr>
        <p:spPr>
          <a:xfrm>
            <a:off x="601980" y="4019583"/>
            <a:ext cx="30022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dirty="0" smtClean="0"/>
              <a:t>Характеристиките на автомобила</a:t>
            </a:r>
            <a:endParaRPr lang="bg-BG" sz="1200" dirty="0"/>
          </a:p>
        </p:txBody>
      </p:sp>
      <p:sp>
        <p:nvSpPr>
          <p:cNvPr id="9" name="TextBox 8"/>
          <p:cNvSpPr txBox="1"/>
          <p:nvPr/>
        </p:nvSpPr>
        <p:spPr>
          <a:xfrm>
            <a:off x="327110" y="4715047"/>
            <a:ext cx="33691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1200" dirty="0" smtClean="0"/>
              <a:t>Допълнителната информация и </a:t>
            </a:r>
            <a:r>
              <a:rPr lang="en-US" sz="1200" dirty="0" smtClean="0"/>
              <a:t>footer-a</a:t>
            </a:r>
            <a:endParaRPr lang="bg-BG" sz="12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06709" y="2244678"/>
            <a:ext cx="3100763" cy="217810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760523" y="1936901"/>
            <a:ext cx="2993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1400" dirty="0" smtClean="0"/>
              <a:t>Филтриране при изтриване </a:t>
            </a:r>
            <a:endParaRPr lang="bg-BG" sz="14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90522" y="2860231"/>
            <a:ext cx="3449517" cy="21808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490522" y="1936901"/>
            <a:ext cx="34495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dirty="0" smtClean="0"/>
              <a:t>При липса на автомобил филтрирането на извежда нищо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5930302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Отчети, генерирани от софтуера за управление на проекти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263" y="1890313"/>
            <a:ext cx="3767574" cy="2371859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2803" y="1890313"/>
            <a:ext cx="5729195" cy="472635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263" y="4334902"/>
            <a:ext cx="3767574" cy="2281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6541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Благодаря за вниманието</a:t>
            </a:r>
            <a:endParaRPr lang="bg-BG" dirty="0"/>
          </a:p>
        </p:txBody>
      </p:sp>
      <p:sp>
        <p:nvSpPr>
          <p:cNvPr id="4" name="TextBox 3"/>
          <p:cNvSpPr txBox="1"/>
          <p:nvPr/>
        </p:nvSpPr>
        <p:spPr>
          <a:xfrm>
            <a:off x="6294120" y="6469380"/>
            <a:ext cx="61874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400" dirty="0" smtClean="0"/>
              <a:t>Изготвили: Калоян Петров, Атанас Димов и Мартин Владимиров</a:t>
            </a:r>
            <a:endParaRPr lang="bg-BG" sz="1400" dirty="0"/>
          </a:p>
        </p:txBody>
      </p:sp>
      <p:pic>
        <p:nvPicPr>
          <p:cNvPr id="2050" name="Picture 2" descr="https://cdn.discordapp.com/attachments/1078341820003659817/1111301189917745183/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2947" y="1974372"/>
            <a:ext cx="4406103" cy="4406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68770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Задача на проекта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bg-BG" dirty="0"/>
              <a:t>Система за търсене на автомобили. Системата трябва да предоставя следните възможности:</a:t>
            </a:r>
          </a:p>
          <a:p>
            <a:pPr lvl="0"/>
            <a:r>
              <a:rPr lang="bg-BG" dirty="0"/>
              <a:t>въвеждане на информация за автомобил – напр. марка, модел, екстри и др.;</a:t>
            </a:r>
          </a:p>
          <a:p>
            <a:pPr lvl="0"/>
            <a:r>
              <a:rPr lang="bg-BG" dirty="0"/>
              <a:t>търсене на автомобили, които отговарят на определени критерии (филтриране) – напр. марка, модел, екстри и др.</a:t>
            </a:r>
          </a:p>
        </p:txBody>
      </p:sp>
    </p:spTree>
    <p:extLst>
      <p:ext uri="{BB962C8B-B14F-4D97-AF65-F5344CB8AC3E}">
        <p14:creationId xmlns:p14="http://schemas.microsoft.com/office/powerpoint/2010/main" val="20208715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Екип с роли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3002" y="3251200"/>
            <a:ext cx="10554574" cy="2238143"/>
          </a:xfrm>
        </p:spPr>
        <p:txBody>
          <a:bodyPr/>
          <a:lstStyle/>
          <a:p>
            <a:pPr lvl="0"/>
            <a:r>
              <a:rPr lang="bg-BG" dirty="0" err="1"/>
              <a:t>Back-end</a:t>
            </a:r>
            <a:r>
              <a:rPr lang="bg-BG" dirty="0"/>
              <a:t> разработчик – Атанас.</a:t>
            </a:r>
          </a:p>
          <a:p>
            <a:pPr lvl="0"/>
            <a:r>
              <a:rPr lang="bg-BG" dirty="0" err="1"/>
              <a:t>Front-end</a:t>
            </a:r>
            <a:r>
              <a:rPr lang="bg-BG" dirty="0"/>
              <a:t> разработчик – Мартин.</a:t>
            </a:r>
          </a:p>
          <a:p>
            <a:pPr lvl="0"/>
            <a:r>
              <a:rPr lang="bg-BG" dirty="0"/>
              <a:t>Роля за </a:t>
            </a:r>
            <a:r>
              <a:rPr lang="bg-BG" dirty="0" err="1"/>
              <a:t>документаране</a:t>
            </a:r>
            <a:r>
              <a:rPr lang="bg-BG" dirty="0"/>
              <a:t> и Тестер – Калоян.</a:t>
            </a:r>
          </a:p>
        </p:txBody>
      </p:sp>
    </p:spTree>
    <p:extLst>
      <p:ext uri="{BB962C8B-B14F-4D97-AF65-F5344CB8AC3E}">
        <p14:creationId xmlns:p14="http://schemas.microsoft.com/office/powerpoint/2010/main" val="2031894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Система за управление на проекта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6882" y="4248726"/>
            <a:ext cx="11918234" cy="2542943"/>
          </a:xfrm>
        </p:spPr>
        <p:txBody>
          <a:bodyPr/>
          <a:lstStyle/>
          <a:p>
            <a:pPr marL="0" indent="0">
              <a:buNone/>
            </a:pPr>
            <a:r>
              <a:rPr lang="bg-BG" dirty="0"/>
              <a:t>За нашия проект избрахме </a:t>
            </a:r>
            <a:r>
              <a:rPr lang="en-US" dirty="0"/>
              <a:t>Trello</a:t>
            </a:r>
            <a:r>
              <a:rPr lang="bg-BG" dirty="0"/>
              <a:t>.  Това</a:t>
            </a:r>
            <a:r>
              <a:rPr lang="en-US" dirty="0"/>
              <a:t>  е   софтуер,   който   помага   за   увеличаването   на   производителността   при   изпълнение   наколективна работа. Trello предоставя дъски (boards), списъци (lists) и карти (cards), за да се организирати приоритизират проектите. Най-общо една дъска представлява един проект. Към нея може да сеизградят няколко на брой списъка – например TODO, IN PROCESS, DONE. В тези списъци се поставятзадачи – карти. След създаването на задача, към нея могат да се добавят коментари, да се прикачатфайлове, да се изготвят подсписъци за проверка (checklists), да се задват крайни срокове и др.</a:t>
            </a:r>
            <a:endParaRPr lang="bg-BG" dirty="0"/>
          </a:p>
        </p:txBody>
      </p:sp>
      <p:pic>
        <p:nvPicPr>
          <p:cNvPr id="1026" name="Picture 2" descr="Trello Logo, symbol, meaning, history, PNG, brand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545" y="2324174"/>
            <a:ext cx="2923417" cy="164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File:MS Project Logo.png - Wikimedia Common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4255" y="1917006"/>
            <a:ext cx="2331720" cy="2331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48307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" y="3312160"/>
            <a:ext cx="11988800" cy="343408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/>
              <a:t>MS Project </a:t>
            </a:r>
            <a:r>
              <a:rPr lang="bg-BG" dirty="0"/>
              <a:t>предоставя следните функционалности</a:t>
            </a:r>
            <a:r>
              <a:rPr lang="bg-BG" dirty="0" smtClean="0"/>
              <a:t>:</a:t>
            </a:r>
            <a:endParaRPr lang="bg-BG" dirty="0"/>
          </a:p>
          <a:p>
            <a:pPr marL="0" indent="0">
              <a:buNone/>
            </a:pPr>
            <a:r>
              <a:rPr lang="bg-BG" dirty="0"/>
              <a:t>Планиране на проекти - създаване на детайлни графики на проектите със задачи, зависимости, ресурси и </a:t>
            </a:r>
            <a:r>
              <a:rPr lang="bg-BG" dirty="0" smtClean="0"/>
              <a:t>срокове. Управление </a:t>
            </a:r>
            <a:r>
              <a:rPr lang="bg-BG" dirty="0"/>
              <a:t>на ресурси - проследяване и оптимизиране на използването на ресурсите в </a:t>
            </a:r>
            <a:r>
              <a:rPr lang="bg-BG" dirty="0" smtClean="0"/>
              <a:t>проекта. Управление </a:t>
            </a:r>
            <a:r>
              <a:rPr lang="bg-BG" dirty="0"/>
              <a:t>на задачи - проследяване на напредъка на задачите, определение на зависимости и </a:t>
            </a:r>
            <a:r>
              <a:rPr lang="bg-BG" dirty="0" smtClean="0"/>
              <a:t>приоритети. Бюджетиране </a:t>
            </a:r>
            <a:r>
              <a:rPr lang="bg-BG" dirty="0"/>
              <a:t>и контрол на разходите - оценяване и управление на разходите на </a:t>
            </a:r>
            <a:r>
              <a:rPr lang="bg-BG" dirty="0" smtClean="0"/>
              <a:t>проекта. Графика </a:t>
            </a:r>
            <a:r>
              <a:rPr lang="bg-BG" dirty="0"/>
              <a:t>на ресурсите - визуализация на наличността и използването на ресурсите през </a:t>
            </a:r>
            <a:r>
              <a:rPr lang="bg-BG" dirty="0" smtClean="0"/>
              <a:t>времето. Графики </a:t>
            </a:r>
            <a:r>
              <a:rPr lang="bg-BG" dirty="0"/>
              <a:t>на Гант - представяне на проекта във формата на графика на Гант за по-лесно разбиране на времевите рамки и зависимостите</a:t>
            </a:r>
            <a:r>
              <a:rPr lang="bg-BG" dirty="0" smtClean="0"/>
              <a:t>. Следене </a:t>
            </a:r>
            <a:r>
              <a:rPr lang="bg-BG" dirty="0"/>
              <a:t>и докладване - проследяване на напредъка на проекта, генериране на справки и доклади за съответните заинтересовани </a:t>
            </a:r>
            <a:r>
              <a:rPr lang="bg-BG" dirty="0" smtClean="0"/>
              <a:t>страни. Колаборация </a:t>
            </a:r>
            <a:r>
              <a:rPr lang="bg-BG" dirty="0"/>
              <a:t>и споделяне - възможност за споделяне на данни, сътрудничество и комуникация между членовете на екипа и други заинтересовани страни.</a:t>
            </a:r>
          </a:p>
        </p:txBody>
      </p:sp>
      <p:pic>
        <p:nvPicPr>
          <p:cNvPr id="1026" name="Picture 2" descr="File:MS Project Logo.png - Wikimedia Common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2174" y="1895637"/>
            <a:ext cx="1858418" cy="1858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43813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Agile </a:t>
            </a:r>
            <a:r>
              <a:rPr lang="bg-BG" dirty="0" smtClean="0"/>
              <a:t>методология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890" y="4285672"/>
            <a:ext cx="12192000" cy="246610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Agile </a:t>
            </a:r>
            <a:r>
              <a:rPr lang="bg-BG" dirty="0"/>
              <a:t>е методологията, която избрахме ние. Тя се фокусира върху гъвкавостта, прозрачността и непрекъснатото взаимодействие с клиента. Тя се основава на набор от принципи и практики, които подкрепят сътрудничеството между разработчиците и клиента и насърчават бързата итеративна разработка. Тази методология е изключително гъвкава и позволява на екипите да се приспособяват към променящите се изисквания и условия. Това е особено полезно в динамични и бързо променящи се среди, където изискванията могат да се променят по време на разработката.</a:t>
            </a:r>
          </a:p>
        </p:txBody>
      </p:sp>
      <p:pic>
        <p:nvPicPr>
          <p:cNvPr id="1028" name="Picture 4" descr="Agile Logo Stock Illustrations – 1,725 Agile Logo Stock Illustrations,  Vectors &amp; Clipart - Dreamstim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2777" y="2231447"/>
            <a:ext cx="2054225" cy="2054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60184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Система за контрол на </a:t>
            </a:r>
            <a:r>
              <a:rPr lang="bg-BG" dirty="0" err="1" smtClean="0"/>
              <a:t>версийте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4191000"/>
            <a:ext cx="12192000" cy="2468880"/>
          </a:xfrm>
        </p:spPr>
        <p:txBody>
          <a:bodyPr>
            <a:normAutofit fontScale="92500"/>
          </a:bodyPr>
          <a:lstStyle/>
          <a:p>
            <a:r>
              <a:rPr lang="bg-BG" dirty="0"/>
              <a:t>Избрахме </a:t>
            </a:r>
            <a:r>
              <a:rPr lang="bg-BG" dirty="0" err="1"/>
              <a:t>Git</a:t>
            </a:r>
            <a:r>
              <a:rPr lang="bg-BG" dirty="0"/>
              <a:t> защото е безплатна,</a:t>
            </a:r>
            <a:r>
              <a:rPr lang="en-US" dirty="0"/>
              <a:t>open source</a:t>
            </a:r>
            <a:r>
              <a:rPr lang="bg-BG" dirty="0"/>
              <a:t> и има изградена общност от потребители и интеграция, с почти всички среди за разработка(</a:t>
            </a:r>
            <a:r>
              <a:rPr lang="bg-BG" dirty="0" err="1"/>
              <a:t>IDEs</a:t>
            </a:r>
            <a:r>
              <a:rPr lang="bg-BG" dirty="0"/>
              <a:t>). При </a:t>
            </a:r>
            <a:r>
              <a:rPr lang="bg-BG" dirty="0" err="1"/>
              <a:t>Git</a:t>
            </a:r>
            <a:r>
              <a:rPr lang="bg-BG" dirty="0"/>
              <a:t> всеки разработчик работи върху свое работно копие на цялото хранилище. Позволява създаване и сравняване на  различни версии на приложението и да връщането към предишни версии при нужда което гарантира, че кодът е актуален и работи коректно. </a:t>
            </a:r>
            <a:r>
              <a:rPr lang="bg-BG" dirty="0" err="1"/>
              <a:t>Git</a:t>
            </a:r>
            <a:r>
              <a:rPr lang="bg-BG" dirty="0"/>
              <a:t> позволява също така разработчиците да работят заедно в реално време върху същия код и да го споделят с помежду си. Малък е и бърз почти всички операции са фокусирани локално, което дава огромно предимство в скоростта на изпълнение на командите, за разлика например от централизираните системи, при които е необходима комуникация със сървъра. Представител  е  на  клона  системи  за  контрол  на  версиите, базирани  на децентрализирано хранилище.</a:t>
            </a:r>
          </a:p>
        </p:txBody>
      </p:sp>
      <p:pic>
        <p:nvPicPr>
          <p:cNvPr id="2050" name="Picture 2" descr="File:Git-logo.svg - Wikimedia Common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255" y="2108535"/>
            <a:ext cx="4416425" cy="1845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78264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bg-BG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98859" y="335280"/>
            <a:ext cx="6447756" cy="3227290"/>
          </a:xfrm>
          <a:prstGeom prst="rect">
            <a:avLst/>
          </a:prstGeom>
        </p:spPr>
      </p:pic>
      <p:pic>
        <p:nvPicPr>
          <p:cNvPr id="4" name="Picture 3"/>
          <p:cNvPicPr/>
          <p:nvPr/>
        </p:nvPicPr>
        <p:blipFill>
          <a:blip r:embed="rId3"/>
          <a:stretch>
            <a:fillRect/>
          </a:stretch>
        </p:blipFill>
        <p:spPr>
          <a:xfrm>
            <a:off x="426720" y="335280"/>
            <a:ext cx="4846320" cy="6033135"/>
          </a:xfrm>
          <a:prstGeom prst="rect">
            <a:avLst/>
          </a:prstGeom>
        </p:spPr>
      </p:pic>
      <p:pic>
        <p:nvPicPr>
          <p:cNvPr id="6" name="Picture 5"/>
          <p:cNvPicPr/>
          <p:nvPr/>
        </p:nvPicPr>
        <p:blipFill>
          <a:blip r:embed="rId4"/>
          <a:stretch>
            <a:fillRect/>
          </a:stretch>
        </p:blipFill>
        <p:spPr>
          <a:xfrm>
            <a:off x="5842377" y="4172267"/>
            <a:ext cx="5760720" cy="2210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1877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Избор на програмни средства за разработка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4779" y="4870162"/>
            <a:ext cx="11902440" cy="1987838"/>
          </a:xfrm>
        </p:spPr>
        <p:txBody>
          <a:bodyPr>
            <a:normAutofit/>
          </a:bodyPr>
          <a:lstStyle/>
          <a:p>
            <a:r>
              <a:rPr lang="bg-BG" dirty="0"/>
              <a:t>Изборът на програмни средства за реализацията на онлайн приложение за продажба на автомобили е важна стъпка за постигане на успеха на проекта. Ето някои разяснения за избора на конкретни програмни езици, интегрирани среди за разработка (IDE) и технологии за </a:t>
            </a:r>
            <a:r>
              <a:rPr lang="bg-BG" dirty="0" err="1"/>
              <a:t>front-end</a:t>
            </a:r>
            <a:r>
              <a:rPr lang="bg-BG" dirty="0"/>
              <a:t> и </a:t>
            </a:r>
            <a:r>
              <a:rPr lang="bg-BG" dirty="0" err="1"/>
              <a:t>back-end</a:t>
            </a:r>
            <a:r>
              <a:rPr lang="bg-BG" dirty="0"/>
              <a:t> разработка</a:t>
            </a:r>
            <a:r>
              <a:rPr lang="bg-BG" dirty="0" smtClean="0"/>
              <a:t>:</a:t>
            </a:r>
            <a:endParaRPr lang="bg-BG" dirty="0"/>
          </a:p>
        </p:txBody>
      </p:sp>
      <p:pic>
        <p:nvPicPr>
          <p:cNvPr id="3074" name="Picture 2" descr="Logo Html Html5 - Free image on Pixabay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" y="2400964"/>
            <a:ext cx="2469197" cy="2469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utoShape 10" descr="File:Logo jQuery.svg - Wikimedia Commons"/>
          <p:cNvSpPr>
            <a:spLocks noChangeAspect="1" noChangeArrowheads="1"/>
          </p:cNvSpPr>
          <p:nvPr/>
        </p:nvSpPr>
        <p:spPr bwMode="auto">
          <a:xfrm>
            <a:off x="5093335" y="3330762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bg-BG"/>
          </a:p>
        </p:txBody>
      </p:sp>
      <p:pic>
        <p:nvPicPr>
          <p:cNvPr id="3084" name="Picture 12" descr="Jquery Logo png images | PNGEg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4264" y="2678936"/>
            <a:ext cx="2123469" cy="2123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Файл:PHP-logo.svg – Уикипедия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8535" y="2829806"/>
            <a:ext cx="3146425" cy="1699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394543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Marquee">
      <a:dk1>
        <a:srgbClr val="000000"/>
      </a:dk1>
      <a:lt1>
        <a:sysClr val="window" lastClr="FFFFFF"/>
      </a:lt1>
      <a:dk2>
        <a:srgbClr val="5E5E5E"/>
      </a:dk2>
      <a:lt2>
        <a:srgbClr val="DDDDDD"/>
      </a:lt2>
      <a:accent1>
        <a:srgbClr val="418AB3"/>
      </a:accent1>
      <a:accent2>
        <a:srgbClr val="A6B727"/>
      </a:accent2>
      <a:accent3>
        <a:srgbClr val="F69200"/>
      </a:accent3>
      <a:accent4>
        <a:srgbClr val="838383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TM03457503[[fn=Quotable]]</Template>
  <TotalTime>129</TotalTime>
  <Words>867</Words>
  <Application>Microsoft Office PowerPoint</Application>
  <PresentationFormat>Widescreen</PresentationFormat>
  <Paragraphs>47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Century Gothic</vt:lpstr>
      <vt:lpstr>Wingdings 2</vt:lpstr>
      <vt:lpstr>Quotable</vt:lpstr>
      <vt:lpstr>Система за търсене на автомобили</vt:lpstr>
      <vt:lpstr>Задача на проекта</vt:lpstr>
      <vt:lpstr>Екип с роли</vt:lpstr>
      <vt:lpstr>Система за управление на проекта</vt:lpstr>
      <vt:lpstr>PowerPoint Presentation</vt:lpstr>
      <vt:lpstr>Agile методология</vt:lpstr>
      <vt:lpstr>Система за контрол на версийте</vt:lpstr>
      <vt:lpstr>PowerPoint Presentation</vt:lpstr>
      <vt:lpstr>Избор на програмни средства за разработка</vt:lpstr>
      <vt:lpstr>PowerPoint Presentation</vt:lpstr>
      <vt:lpstr>Таблици в базата данни</vt:lpstr>
      <vt:lpstr>PERT анализи и диаграми</vt:lpstr>
      <vt:lpstr>Оценка на риска</vt:lpstr>
      <vt:lpstr>Функционалности</vt:lpstr>
      <vt:lpstr>PowerPoint Presentation</vt:lpstr>
      <vt:lpstr>Отчети, генерирани от софтуера за управление на проекти</vt:lpstr>
      <vt:lpstr>Благодаря за вниманието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Система за търсене на автомобили</dc:title>
  <dc:creator>John</dc:creator>
  <cp:lastModifiedBy>John</cp:lastModifiedBy>
  <cp:revision>16</cp:revision>
  <dcterms:created xsi:type="dcterms:W3CDTF">2023-05-16T22:45:31Z</dcterms:created>
  <dcterms:modified xsi:type="dcterms:W3CDTF">2023-05-25T14:44:20Z</dcterms:modified>
</cp:coreProperties>
</file>